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9" r:id="rId2"/>
  </p:sldMasterIdLst>
  <p:notesMasterIdLst>
    <p:notesMasterId r:id="rId58"/>
  </p:notesMasterIdLst>
  <p:handoutMasterIdLst>
    <p:handoutMasterId r:id="rId59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90" r:id="rId14"/>
    <p:sldId id="297" r:id="rId15"/>
    <p:sldId id="300" r:id="rId16"/>
    <p:sldId id="359" r:id="rId17"/>
    <p:sldId id="289" r:id="rId18"/>
    <p:sldId id="301" r:id="rId19"/>
    <p:sldId id="302" r:id="rId20"/>
    <p:sldId id="357" r:id="rId21"/>
    <p:sldId id="265" r:id="rId22"/>
    <p:sldId id="306" r:id="rId23"/>
    <p:sldId id="308" r:id="rId24"/>
    <p:sldId id="311" r:id="rId25"/>
    <p:sldId id="312" r:id="rId26"/>
    <p:sldId id="316" r:id="rId27"/>
    <p:sldId id="266" r:id="rId28"/>
    <p:sldId id="309" r:id="rId29"/>
    <p:sldId id="310" r:id="rId30"/>
    <p:sldId id="332" r:id="rId31"/>
    <p:sldId id="353" r:id="rId32"/>
    <p:sldId id="321" r:id="rId33"/>
    <p:sldId id="345" r:id="rId34"/>
    <p:sldId id="358" r:id="rId35"/>
    <p:sldId id="267" r:id="rId36"/>
    <p:sldId id="322" r:id="rId37"/>
    <p:sldId id="323" r:id="rId38"/>
    <p:sldId id="347" r:id="rId39"/>
    <p:sldId id="324" r:id="rId40"/>
    <p:sldId id="325" r:id="rId41"/>
    <p:sldId id="360" r:id="rId42"/>
    <p:sldId id="369" r:id="rId43"/>
    <p:sldId id="268" r:id="rId44"/>
    <p:sldId id="335" r:id="rId45"/>
    <p:sldId id="339" r:id="rId46"/>
    <p:sldId id="362" r:id="rId47"/>
    <p:sldId id="363" r:id="rId48"/>
    <p:sldId id="364" r:id="rId49"/>
    <p:sldId id="366" r:id="rId50"/>
    <p:sldId id="367" r:id="rId51"/>
    <p:sldId id="368" r:id="rId52"/>
    <p:sldId id="341" r:id="rId53"/>
    <p:sldId id="342" r:id="rId54"/>
    <p:sldId id="340" r:id="rId55"/>
    <p:sldId id="351" r:id="rId56"/>
    <p:sldId id="365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90"/>
            <p14:sldId id="297"/>
            <p14:sldId id="300"/>
            <p14:sldId id="359"/>
            <p14:sldId id="289"/>
            <p14:sldId id="301"/>
            <p14:sldId id="302"/>
            <p14:sldId id="357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2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0"/>
            <p14:sldId id="332"/>
            <p14:sldId id="353"/>
            <p14:sldId id="321"/>
            <p14:sldId id="345"/>
            <p14:sldId id="358"/>
          </p14:sldIdLst>
        </p14:section>
        <p14:section name="Results" id="{5B17287C-7483-4C49-84C7-5A2A17A5A610}">
          <p14:sldIdLst>
            <p14:sldId id="267"/>
            <p14:sldId id="322"/>
            <p14:sldId id="323"/>
            <p14:sldId id="347"/>
            <p14:sldId id="324"/>
            <p14:sldId id="325"/>
            <p14:sldId id="360"/>
            <p14:sldId id="369"/>
          </p14:sldIdLst>
        </p14:section>
        <p14:section name="Future and concl." id="{8CCF7C13-69FF-45C7-84EA-961B7886FD2A}">
          <p14:sldIdLst>
            <p14:sldId id="268"/>
            <p14:sldId id="335"/>
            <p14:sldId id="339"/>
            <p14:sldId id="362"/>
            <p14:sldId id="363"/>
          </p14:sldIdLst>
        </p14:section>
        <p14:section name="Extras" id="{25D33240-E5B2-6446-A05B-EBE7021B73D3}">
          <p14:sldIdLst>
            <p14:sldId id="364"/>
            <p14:sldId id="366"/>
            <p14:sldId id="367"/>
            <p14:sldId id="368"/>
            <p14:sldId id="341"/>
            <p14:sldId id="342"/>
            <p14:sldId id="340"/>
            <p14:sldId id="351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0" autoAdjust="0"/>
    <p:restoredTop sz="85867" autoAdjust="0"/>
  </p:normalViewPr>
  <p:slideViewPr>
    <p:cSldViewPr snapToGrid="0" snapToObjects="1">
      <p:cViewPr varScale="1">
        <p:scale>
          <a:sx n="113" d="100"/>
          <a:sy n="113" d="100"/>
        </p:scale>
        <p:origin x="102" y="13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ANN</a:t>
            </a:r>
            <a:r>
              <a:rPr lang="en-US" baseline="0" dirty="0"/>
              <a:t> to estimate Q-function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</a:t>
            </a:r>
            <a:r>
              <a:rPr lang="en-US" baseline="0" dirty="0"/>
              <a:t> network used to produce target Q values for the Bellman update equation.</a:t>
            </a:r>
          </a:p>
          <a:p>
            <a:endParaRPr lang="en-US" baseline="0" dirty="0"/>
          </a:p>
          <a:p>
            <a:r>
              <a:rPr lang="en-US" baseline="0" dirty="0"/>
              <a:t>Usefulness comes from being able to estimate Q for continuous states and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  <a:p>
            <a:r>
              <a:rPr lang="en-US" dirty="0"/>
              <a:t>Uses parametric </a:t>
            </a:r>
            <a:r>
              <a:rPr lang="en-US" dirty="0" err="1"/>
              <a:t>probabilitistic</a:t>
            </a:r>
            <a:r>
              <a:rPr lang="en-US" baseline="0" dirty="0"/>
              <a:t> distribution to choose actions directly based on their goodness. </a:t>
            </a:r>
          </a:p>
          <a:p>
            <a:r>
              <a:rPr lang="en-US" baseline="0" dirty="0"/>
              <a:t>Parametric parts means that it uses parameters or weights to adjust how likely or unlikely actions are to be taken.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Trial and error formalized.</a:t>
            </a:r>
          </a:p>
          <a:p>
            <a:r>
              <a:rPr lang="en-US" dirty="0"/>
              <a:t>Important reason for policy gradients is they produce continuous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4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Published</a:t>
            </a:r>
            <a:r>
              <a:rPr lang="en-US" baseline="0" dirty="0"/>
              <a:t> late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motivation for the project</a:t>
            </a:r>
            <a:r>
              <a:rPr lang="en-US" baseline="0" dirty="0"/>
              <a:t> is Roborodentia.</a:t>
            </a:r>
          </a:p>
          <a:p>
            <a:r>
              <a:rPr lang="en-US" baseline="0" dirty="0"/>
              <a:t>Annual intramural robotics competition.</a:t>
            </a:r>
          </a:p>
          <a:p>
            <a:r>
              <a:rPr lang="en-US" baseline="0" dirty="0"/>
              <a:t>Takes place in Spring Open House.</a:t>
            </a:r>
          </a:p>
          <a:p>
            <a:r>
              <a:rPr lang="en-US" baseline="0" dirty="0"/>
              <a:t>Fully autonomous robots compete in a task such as shooting golf balls into goal, moving rings around.</a:t>
            </a:r>
          </a:p>
          <a:p>
            <a:r>
              <a:rPr lang="en-US" baseline="0" dirty="0"/>
              <a:t>Changes every year.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78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2018 game involves</a:t>
            </a:r>
            <a:r>
              <a:rPr lang="is-IS" baseline="0" dirty="0"/>
              <a:t>…</a:t>
            </a:r>
          </a:p>
          <a:p>
            <a:r>
              <a:rPr lang="is-IS" baseline="0" dirty="0"/>
              <a:t>On paper, it’s a fairly simple task but requires fair amount of mechanical, electrical, and programming coordination to produce a robot that will do it autonomously.</a:t>
            </a:r>
          </a:p>
          <a:p>
            <a:r>
              <a:rPr lang="is-IS" baseline="0" dirty="0"/>
              <a:t>Usually teams include three people to divide up work.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Wanted a challenge. Decided I wanted to build a high quality robot with a little something extra that no one has done before.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 here it is</a:t>
            </a:r>
            <a:r>
              <a:rPr lang="is-IS" baseline="0" dirty="0"/>
              <a:t>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red and green, many custom designed 3d printed parts.</a:t>
            </a:r>
          </a:p>
          <a:p>
            <a:r>
              <a:rPr lang="en-US" dirty="0"/>
              <a:t>Hopper on top collects balls, shooter launches</a:t>
            </a:r>
            <a:r>
              <a:rPr lang="en-US" baseline="0" dirty="0"/>
              <a:t> them into nets.</a:t>
            </a:r>
            <a:endParaRPr lang="en-US" dirty="0"/>
          </a:p>
          <a:p>
            <a:r>
              <a:rPr lang="en-US" dirty="0"/>
              <a:t>Uses</a:t>
            </a:r>
            <a:r>
              <a:rPr lang="en-US" baseline="0" dirty="0"/>
              <a:t> </a:t>
            </a:r>
            <a:r>
              <a:rPr lang="en-US" baseline="0" dirty="0" err="1"/>
              <a:t>mecanum</a:t>
            </a:r>
            <a:r>
              <a:rPr lang="en-US" baseline="0" dirty="0"/>
              <a:t> wheels</a:t>
            </a:r>
          </a:p>
          <a:p>
            <a:r>
              <a:rPr lang="en-US" baseline="0" dirty="0"/>
              <a:t>Custom PCB for connecting sensors, motors drivers to MCU.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</a:t>
            </a:r>
            <a:r>
              <a:rPr lang="en-US" baseline="0" dirty="0"/>
              <a:t> uses four motors which take continuous voltages to move around in a continuous environment.</a:t>
            </a:r>
          </a:p>
          <a:p>
            <a:r>
              <a:rPr lang="en-US" baseline="0" dirty="0"/>
              <a:t>Challenge to implement RL to control position and orientation with continuous state and action spaces.</a:t>
            </a:r>
          </a:p>
          <a:p>
            <a:r>
              <a:rPr lang="en-US" baseline="0" dirty="0"/>
              <a:t>Most RL algorithms have operated in discrete or discretized environments. E.g. </a:t>
            </a:r>
            <a:r>
              <a:rPr lang="en-US" baseline="0" dirty="0" err="1"/>
              <a:t>AlphaGo</a:t>
            </a:r>
            <a:r>
              <a:rPr lang="en-US" baseline="0" dirty="0"/>
              <a:t>.</a:t>
            </a:r>
          </a:p>
          <a:p>
            <a:r>
              <a:rPr lang="en-US" baseline="0" dirty="0"/>
              <a:t>Within last three years, great breakthroughs in continuous RL problems, namely DDPG.</a:t>
            </a:r>
          </a:p>
          <a:p>
            <a:endParaRPr lang="en-US" baseline="0" dirty="0"/>
          </a:p>
          <a:p>
            <a:r>
              <a:rPr lang="en-US" baseline="0" dirty="0"/>
              <a:t>Why is continuous state/action important?</a:t>
            </a:r>
          </a:p>
          <a:p>
            <a:endParaRPr lang="en-US" baseline="0" dirty="0"/>
          </a:p>
          <a:p>
            <a:r>
              <a:rPr lang="en-US" baseline="0" dirty="0"/>
              <a:t>Why is this whole thing important?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Concerned with how actors should choose actions in an environment</a:t>
            </a:r>
            <a:r>
              <a:rPr lang="en-US" baseline="0" dirty="0"/>
              <a:t> to get the most reward or goodness.</a:t>
            </a:r>
          </a:p>
          <a:p>
            <a:r>
              <a:rPr lang="en-US" baseline="0" dirty="0"/>
              <a:t>For example, in a game of chess, what move should I make to win?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reward of a state. For</a:t>
            </a:r>
            <a:r>
              <a:rPr lang="en-US" baseline="0" dirty="0"/>
              <a:t> example playing a game of checkers and you have four kings while the opponent has four pawns.</a:t>
            </a:r>
            <a:endParaRPr lang="en-US" dirty="0"/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Reward: winning or losing</a:t>
            </a:r>
          </a:p>
          <a:p>
            <a:r>
              <a:rPr lang="en-US" dirty="0"/>
              <a:t>About 20,000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taking actions in the environment,</a:t>
            </a:r>
            <a:r>
              <a:rPr lang="en-US" baseline="0" dirty="0"/>
              <a:t> t</a:t>
            </a:r>
            <a:r>
              <a:rPr lang="en-US" dirty="0"/>
              <a:t>he</a:t>
            </a:r>
            <a:r>
              <a:rPr lang="en-US" baseline="0" dirty="0"/>
              <a:t> actors ultimate goal is to get the most reward.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Often helpful to have a sense of future reward.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can be thought of as uncertainty.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 very certain. 0 Uncertain.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/>
              <a:t> of x</a:t>
            </a:r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Artificial Neural Network-Based Robotic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/>
              <a:t>Master’s Thesis</a:t>
            </a:r>
          </a:p>
          <a:p>
            <a:r>
              <a:rPr lang="en-US"/>
              <a:t>Justin 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June 8, 2018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Can determine Q for continuous state/action spaces.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Replay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00600" cy="3116934"/>
          </a:xfrm>
        </p:spPr>
        <p:txBody>
          <a:bodyPr>
            <a:normAutofit/>
          </a:bodyPr>
          <a:lstStyle/>
          <a:p>
            <a:r>
              <a:rPr lang="en-US" dirty="0"/>
              <a:t>Records transitions.</a:t>
            </a:r>
          </a:p>
          <a:p>
            <a:endParaRPr lang="en-US" dirty="0"/>
          </a:p>
          <a:p>
            <a:r>
              <a:rPr lang="en-US" dirty="0"/>
              <a:t>Randomly sampled mini-batches remove time correlation.</a:t>
            </a:r>
          </a:p>
          <a:p>
            <a:endParaRPr lang="en-US" dirty="0"/>
          </a:p>
          <a:p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Image result for deja vu">
            <a:extLst>
              <a:ext uri="{FF2B5EF4-FFF2-40B4-BE49-F238E27FC236}">
                <a16:creationId xmlns:a16="http://schemas.microsoft.com/office/drawing/2014/main" id="{6A5108FC-30EE-4D01-A2A0-76EEB999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065039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D0FD6C-8DD2-4774-88F4-5CE9C3B49986}"/>
              </a:ext>
            </a:extLst>
          </p:cNvPr>
          <p:cNvSpPr txBox="1"/>
          <p:nvPr/>
        </p:nvSpPr>
        <p:spPr>
          <a:xfrm>
            <a:off x="5827337" y="3813862"/>
            <a:ext cx="274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https://realinvestmentadvice.com/deja-vu-all-over-again-yogi-berra-design/</a:t>
            </a:r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Identical but separate Q-network.</a:t>
            </a:r>
          </a:p>
          <a:p>
            <a:endParaRPr lang="en-US" dirty="0"/>
          </a:p>
          <a:p>
            <a:r>
              <a:rPr lang="en-US" dirty="0"/>
              <a:t>Time delay between Q-network weight updates and policy change reduces policy instability.</a:t>
            </a:r>
          </a:p>
          <a:p>
            <a:endParaRPr lang="en-US" dirty="0"/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BFD1B-39DD-41E8-89AF-F2840EB0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56" y="3876045"/>
            <a:ext cx="4433888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0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optimal policy directly without value or Q-function.</a:t>
            </a:r>
          </a:p>
          <a:p>
            <a:endParaRPr lang="en-US" dirty="0"/>
          </a:p>
          <a:p>
            <a:r>
              <a:rPr lang="en-US" dirty="0"/>
              <a:t>Policy produces continuous actions!</a:t>
            </a:r>
          </a:p>
          <a:p>
            <a:endParaRPr lang="en-US" dirty="0"/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681349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 the current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action and record the reward.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and PG Comparison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330817"/>
              </p:ext>
            </p:extLst>
          </p:nvPr>
        </p:nvGraphicFramePr>
        <p:xfrm>
          <a:off x="457200" y="154781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Q-Network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Policy Gradient 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Discrete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Convergence Speed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r>
              <a:rPr lang="en-US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Motivation – Cal Poly Roborodentia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endParaRPr lang="en-US" dirty="0"/>
          </a:p>
          <a:p>
            <a:r>
              <a:rPr lang="en-US" dirty="0"/>
              <a:t>Fully autonomous robots.</a:t>
            </a:r>
          </a:p>
          <a:p>
            <a:endParaRPr lang="en-US" dirty="0"/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622800" cy="3116934"/>
          </a:xfrm>
        </p:spPr>
        <p:txBody>
          <a:bodyPr/>
          <a:lstStyle/>
          <a:p>
            <a:r>
              <a:rPr lang="en-US" dirty="0"/>
              <a:t>Derived by </a:t>
            </a:r>
            <a:r>
              <a:rPr lang="en-US" dirty="0" err="1"/>
              <a:t>Lillicrap</a:t>
            </a:r>
            <a:r>
              <a:rPr lang="en-US" dirty="0"/>
              <a:t> et al. 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endParaRPr lang="en-US" dirty="0"/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073812-84FF-431E-8753-8662904D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355" y="1303866"/>
            <a:ext cx="2828484" cy="2976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D3F4BA-6362-467B-BB78-C01CAB40E3AB}"/>
              </a:ext>
            </a:extLst>
          </p:cNvPr>
          <p:cNvSpPr txBox="1"/>
          <p:nvPr/>
        </p:nvSpPr>
        <p:spPr>
          <a:xfrm>
            <a:off x="6124639" y="425994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Timothy P. </a:t>
            </a:r>
            <a:r>
              <a:rPr lang="en-US" dirty="0" err="1"/>
              <a:t>Lillicrap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represented by ANN (PG)</a:t>
            </a:r>
          </a:p>
          <a:p>
            <a:r>
              <a:rPr lang="en-US" dirty="0"/>
              <a:t>Critic represented by ANN (DQN)</a:t>
            </a:r>
          </a:p>
          <a:p>
            <a:r>
              <a:rPr lang="en-US" dirty="0"/>
              <a:t>Experience replay (DQN)</a:t>
            </a:r>
          </a:p>
          <a:p>
            <a:r>
              <a:rPr lang="en-US" dirty="0"/>
              <a:t>Target networks for actor and critic (DQN)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0" y="495815"/>
            <a:ext cx="1923558" cy="1923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23" y="1686778"/>
            <a:ext cx="2148531" cy="1790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90" y="2952448"/>
            <a:ext cx="1703676" cy="1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Mini-Batch 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117772-13F7-4B02-9CEE-2C8E6628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139371"/>
            <a:ext cx="8784099" cy="36072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65C0BA-ACFD-4671-AA0A-695220729EC1}"/>
              </a:ext>
            </a:extLst>
          </p:cNvPr>
          <p:cNvSpPr/>
          <p:nvPr/>
        </p:nvSpPr>
        <p:spPr>
          <a:xfrm>
            <a:off x="2590800" y="1731936"/>
            <a:ext cx="1546262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BBA267-3339-446B-B391-870C0BA40D18}"/>
              </a:ext>
            </a:extLst>
          </p:cNvPr>
          <p:cNvSpPr/>
          <p:nvPr/>
        </p:nvSpPr>
        <p:spPr>
          <a:xfrm>
            <a:off x="4572000" y="1731935"/>
            <a:ext cx="1546262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014B2C-0938-4665-8391-3B9D9434C4BC}"/>
              </a:ext>
            </a:extLst>
          </p:cNvPr>
          <p:cNvSpPr/>
          <p:nvPr/>
        </p:nvSpPr>
        <p:spPr>
          <a:xfrm>
            <a:off x="6629400" y="1719520"/>
            <a:ext cx="1546262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ACCA12-A9C4-450E-9D3E-AB9F96D653E2}"/>
              </a:ext>
            </a:extLst>
          </p:cNvPr>
          <p:cNvSpPr/>
          <p:nvPr/>
        </p:nvSpPr>
        <p:spPr>
          <a:xfrm>
            <a:off x="534256" y="2916390"/>
            <a:ext cx="1597631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D33834-47D0-4851-9C5F-058F55682276}"/>
              </a:ext>
            </a:extLst>
          </p:cNvPr>
          <p:cNvSpPr/>
          <p:nvPr/>
        </p:nvSpPr>
        <p:spPr>
          <a:xfrm>
            <a:off x="2559121" y="2897990"/>
            <a:ext cx="1597631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A86A62-F869-4A22-984F-C51D800B08B2}"/>
              </a:ext>
            </a:extLst>
          </p:cNvPr>
          <p:cNvSpPr/>
          <p:nvPr/>
        </p:nvSpPr>
        <p:spPr>
          <a:xfrm>
            <a:off x="4546315" y="2897990"/>
            <a:ext cx="1597631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2867D6-0866-4C75-8C89-F719044F94AE}"/>
              </a:ext>
            </a:extLst>
          </p:cNvPr>
          <p:cNvSpPr/>
          <p:nvPr/>
        </p:nvSpPr>
        <p:spPr>
          <a:xfrm>
            <a:off x="6603715" y="2894612"/>
            <a:ext cx="1597631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A0368B-A520-40A4-8C6E-9758B2F27C5D}"/>
              </a:ext>
            </a:extLst>
          </p:cNvPr>
          <p:cNvSpPr/>
          <p:nvPr/>
        </p:nvSpPr>
        <p:spPr>
          <a:xfrm>
            <a:off x="534255" y="4135951"/>
            <a:ext cx="1597631" cy="45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21F63F-BEC0-4D4F-9806-9791954D241C}"/>
              </a:ext>
            </a:extLst>
          </p:cNvPr>
          <p:cNvSpPr/>
          <p:nvPr/>
        </p:nvSpPr>
        <p:spPr>
          <a:xfrm>
            <a:off x="2539431" y="4135951"/>
            <a:ext cx="1597631" cy="45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E4AC5A-7283-4789-89A1-BB14FF207AC3}"/>
              </a:ext>
            </a:extLst>
          </p:cNvPr>
          <p:cNvSpPr/>
          <p:nvPr/>
        </p:nvSpPr>
        <p:spPr>
          <a:xfrm>
            <a:off x="4572000" y="4131981"/>
            <a:ext cx="1597631" cy="45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5A048E-41A8-4BAF-93A3-9EB9346E9603}"/>
              </a:ext>
            </a:extLst>
          </p:cNvPr>
          <p:cNvSpPr/>
          <p:nvPr/>
        </p:nvSpPr>
        <p:spPr>
          <a:xfrm>
            <a:off x="6578031" y="4115545"/>
            <a:ext cx="1597631" cy="45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endParaRPr lang="en-US" dirty="0"/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DDPG networks: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</a:t>
            </a:r>
            <a:r>
              <a:rPr lang="en-US" dirty="0" err="1"/>
              <a:t>dt</a:t>
            </a:r>
            <a:r>
              <a:rPr lang="en-US" dirty="0"/>
              <a:t>, </a:t>
            </a:r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 d</a:t>
            </a:r>
            <a:r>
              <a:rPr lang="el-GR" dirty="0"/>
              <a:t>θ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BD5BAA-606B-46CE-A588-0CFE9B28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704652"/>
            <a:ext cx="5105400" cy="25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03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420557"/>
              </p:ext>
            </p:extLst>
          </p:nvPr>
        </p:nvGraphicFramePr>
        <p:xfrm>
          <a:off x="2238829" y="1411462"/>
          <a:ext cx="466634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length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 step period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Actor learning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Critic learning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Discount factor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 network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update parameter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Mini-batch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7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demo of rotation training.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77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1FA0A-71B6-4BDA-9511-F7DB489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14" y="4867"/>
            <a:ext cx="4540486" cy="238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8ED16-830A-4535-9EA2-39B9F6B2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85029"/>
            <a:ext cx="4572000" cy="236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A3FF1-EB99-4E8C-BE70-1A64EBE7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3829"/>
            <a:ext cx="4603514" cy="24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420533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Small overshoot.</a:t>
            </a:r>
          </a:p>
          <a:p>
            <a:r>
              <a:rPr lang="en-US" dirty="0"/>
              <a:t>Action decays to 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F68116-1FFE-465F-8991-76784758A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071" y="37748"/>
            <a:ext cx="3893835" cy="47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4428067" cy="2996775"/>
          </a:xfrm>
        </p:spPr>
        <p:txBody>
          <a:bodyPr/>
          <a:lstStyle/>
          <a:p>
            <a:r>
              <a:rPr lang="en-US" dirty="0"/>
              <a:t>Similar to X translation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3BE25-CC18-4433-BB31-952D4907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304" y="30698"/>
            <a:ext cx="3850494" cy="472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1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479"/>
            <a:ext cx="4572000" cy="249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C9EB0-91F2-4AC4-BD25-27FE752D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8134"/>
            <a:ext cx="4571999" cy="23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Successfully reaches set point.</a:t>
            </a:r>
          </a:p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D5B2E4-FAA2-40E9-9F35-8DE93B12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049" y="30698"/>
            <a:ext cx="3723039" cy="472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endParaRPr lang="en-US" dirty="0"/>
          </a:p>
          <a:p>
            <a:r>
              <a:rPr lang="en-US" dirty="0"/>
              <a:t>394 individual parts.</a:t>
            </a:r>
          </a:p>
          <a:p>
            <a:endParaRPr lang="en-US" dirty="0"/>
          </a:p>
          <a:p>
            <a:r>
              <a:rPr lang="en-US" dirty="0"/>
              <a:t>Custom PCB for connecting electronics to microcontroller.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Response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548385"/>
            <a:ext cx="4189530" cy="3116934"/>
          </a:xfrm>
        </p:spPr>
        <p:txBody>
          <a:bodyPr/>
          <a:lstStyle/>
          <a:p>
            <a:r>
              <a:rPr lang="en-US" dirty="0"/>
              <a:t>Each actor supplies one action component.</a:t>
            </a:r>
          </a:p>
          <a:p>
            <a:endParaRPr lang="en-US" dirty="0"/>
          </a:p>
          <a:p>
            <a:r>
              <a:rPr lang="en-US" dirty="0"/>
              <a:t>All action components executed simultaneously.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D5122-EE95-41E6-8828-C4CEF10E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30" y="0"/>
            <a:ext cx="4437529" cy="47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7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0795A32-FAC9-4389-B989-B74658BFB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688"/>
          <a:stretch/>
        </p:blipFill>
        <p:spPr>
          <a:xfrm>
            <a:off x="27454" y="2767398"/>
            <a:ext cx="2248149" cy="1890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C3C311-CB77-4ED3-8195-E5E5B4F57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688"/>
          <a:stretch/>
        </p:blipFill>
        <p:spPr>
          <a:xfrm>
            <a:off x="2295212" y="2734255"/>
            <a:ext cx="2365873" cy="1923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2CEE65-CB04-46C8-9297-BE5F2741CA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588"/>
          <a:stretch/>
        </p:blipFill>
        <p:spPr>
          <a:xfrm>
            <a:off x="2283140" y="30699"/>
            <a:ext cx="2351284" cy="1890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D5122-EE95-41E6-8828-C4CEF10EF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960" y="-5137"/>
            <a:ext cx="4442299" cy="478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7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2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817610-FFDE-494D-AE56-C910B437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02ABE-AFAA-46B1-9CAF-714C2EB8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questions.</a:t>
            </a:r>
          </a:p>
          <a:p>
            <a:endParaRPr lang="en-US" dirty="0"/>
          </a:p>
          <a:p>
            <a:r>
              <a:rPr lang="en-US" dirty="0"/>
              <a:t>I have answers…</a:t>
            </a:r>
          </a:p>
          <a:p>
            <a:endParaRPr lang="en-US" dirty="0"/>
          </a:p>
          <a:p>
            <a:r>
              <a:rPr lang="en-US" dirty="0"/>
              <a:t>Maybe…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ADE61-9D24-4714-A049-FF9C6027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83BF-55F0-4995-8BEB-B955369B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4611E-1235-4160-A404-77C55545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C80E6-1B3C-48F3-B982-A55AF92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14" y="30699"/>
            <a:ext cx="4459786" cy="47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0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BFA2E5-C449-4B77-A78C-1EF851BDD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Thanks!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41A4111-0F3E-42F2-9A10-4BB0FC89F5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81075-D6A5-431E-A404-D05C9612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6DB44-8415-41FB-A1E6-6096DA58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F800A-98A9-4B7D-A6D2-119EE7F6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48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Three DDPG networks: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</a:t>
            </a:r>
            <a:r>
              <a:rPr lang="en-US" dirty="0" err="1"/>
              <a:t>dt</a:t>
            </a:r>
            <a:r>
              <a:rPr lang="en-US" dirty="0"/>
              <a:t>, </a:t>
            </a:r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 d</a:t>
            </a:r>
            <a:r>
              <a:rPr lang="el-GR" dirty="0"/>
              <a:t>θ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</p:txBody>
      </p:sp>
    </p:spTree>
    <p:extLst>
      <p:ext uri="{BB962C8B-B14F-4D97-AF65-F5344CB8AC3E}">
        <p14:creationId xmlns:p14="http://schemas.microsoft.com/office/powerpoint/2010/main" val="2041967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Benefits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Faster training. 200 to 500 episodes vs. 5000 episodes.</a:t>
            </a:r>
          </a:p>
          <a:p>
            <a:r>
              <a:rPr lang="en-US" dirty="0"/>
              <a:t>Partial retraining possible.</a:t>
            </a:r>
          </a:p>
          <a:p>
            <a:r>
              <a:rPr lang="en-US" dirty="0"/>
              <a:t>Simpler troubleshooting and reward tuning.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Accounts for effects of actions on each other.</a:t>
            </a:r>
          </a:p>
          <a:p>
            <a:r>
              <a:rPr lang="en-US" dirty="0"/>
              <a:t>Only requires a single network.</a:t>
            </a:r>
          </a:p>
          <a:p>
            <a:r>
              <a:rPr lang="en-US" dirty="0"/>
              <a:t>Faster to process.</a:t>
            </a:r>
          </a:p>
        </p:txBody>
      </p:sp>
    </p:spTree>
    <p:extLst>
      <p:ext uri="{BB962C8B-B14F-4D97-AF65-F5344CB8AC3E}">
        <p14:creationId xmlns:p14="http://schemas.microsoft.com/office/powerpoint/2010/main" val="1209749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FB309-91D9-414E-AD97-C4521BFF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7" y="1083187"/>
            <a:ext cx="7231225" cy="3668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37796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spaces.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273629" y="1411462"/>
          <a:ext cx="659674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Three Actor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Actor Approach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length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 step period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Actor learning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Critic learning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Discount factor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 network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update parameter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Mini-batch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76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712"/>
            <a:ext cx="4572000" cy="2443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04F49B-CAC9-4C1B-9404-5C62EF21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64" y="2348482"/>
            <a:ext cx="4584936" cy="244354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B50B1F-4384-4E0B-8C36-7623D69DE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11462"/>
            <a:ext cx="7781731" cy="3253857"/>
          </a:xfrm>
        </p:spPr>
        <p:txBody>
          <a:bodyPr/>
          <a:lstStyle/>
          <a:p>
            <a:r>
              <a:rPr lang="en-US" dirty="0"/>
              <a:t>Reaches -277 reward by episode 5,041.</a:t>
            </a:r>
          </a:p>
          <a:p>
            <a:r>
              <a:rPr lang="en-US" dirty="0"/>
              <a:t>Maximum reward of -248 at episode 17,281.</a:t>
            </a:r>
          </a:p>
        </p:txBody>
      </p:sp>
    </p:spTree>
    <p:extLst>
      <p:ext uri="{BB962C8B-B14F-4D97-AF65-F5344CB8AC3E}">
        <p14:creationId xmlns:p14="http://schemas.microsoft.com/office/powerpoint/2010/main" val="475085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set point.</a:t>
            </a:r>
          </a:p>
          <a:p>
            <a:r>
              <a:rPr lang="en-US" dirty="0"/>
              <a:t>Action does </a:t>
            </a:r>
            <a:r>
              <a:rPr lang="en-US" b="1" dirty="0"/>
              <a:t>not</a:t>
            </a:r>
            <a:r>
              <a:rPr lang="en-US" dirty="0"/>
              <a:t> decay to 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11FFA-1131-448E-8738-19B7F387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95" y="30699"/>
            <a:ext cx="3937000" cy="4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6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53324-26E0-4ED0-8AC7-3DEB0595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24" y="18118"/>
            <a:ext cx="4004569" cy="474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54</a:t>
            </a:fld>
            <a:endParaRPr lang="en-US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B11098D-0D6C-46F6-A359-413A22E58096}"/>
              </a:ext>
            </a:extLst>
          </p:cNvPr>
          <p:cNvSpPr txBox="1">
            <a:spLocks/>
          </p:cNvSpPr>
          <p:nvPr/>
        </p:nvSpPr>
        <p:spPr>
          <a:xfrm>
            <a:off x="457200" y="1548385"/>
            <a:ext cx="445117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9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Reaches set point.</a:t>
            </a:r>
          </a:p>
          <a:p>
            <a:r>
              <a:rPr lang="en-US"/>
              <a:t>Action does </a:t>
            </a:r>
            <a:r>
              <a:rPr lang="en-US" b="1"/>
              <a:t>not</a:t>
            </a:r>
            <a:r>
              <a:rPr lang="en-US"/>
              <a:t> decay to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FD0FE1-BA9E-4963-B461-CDA748457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8"/>
          <a:stretch/>
        </p:blipFill>
        <p:spPr>
          <a:xfrm>
            <a:off x="4983748" y="385803"/>
            <a:ext cx="4069347" cy="441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86" y="-182906"/>
            <a:ext cx="8229600" cy="857250"/>
          </a:xfrm>
        </p:spPr>
        <p:txBody>
          <a:bodyPr/>
          <a:lstStyle/>
          <a:p>
            <a:r>
              <a:rPr lang="en-US" dirty="0"/>
              <a:t>Approach Comparison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04CDA9-E6A4-4FB6-A9BD-E27708874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16200000">
            <a:off x="-1691595" y="2601195"/>
            <a:ext cx="4038600" cy="4735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Three Actors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983C3E-BD61-40BC-815B-29CE4A9C68E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 rot="16200000">
            <a:off x="2834953" y="2519851"/>
            <a:ext cx="4038600" cy="4735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Single Actor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D5122-EE95-41E6-8828-C4CEF10EF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425078"/>
            <a:ext cx="4069348" cy="43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6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3931</TotalTime>
  <Words>3097</Words>
  <Application>Microsoft Office PowerPoint</Application>
  <PresentationFormat>On-screen Show (16:9)</PresentationFormat>
  <Paragraphs>588</Paragraphs>
  <Slides>55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Palatino</vt:lpstr>
      <vt:lpstr>Times New Roman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Deep Q-Network (DQN)</vt:lpstr>
      <vt:lpstr>Experience Replay Buffer</vt:lpstr>
      <vt:lpstr>Target Network</vt:lpstr>
      <vt:lpstr>RL Algorithms</vt:lpstr>
      <vt:lpstr>Policy Gradient Method (PG)</vt:lpstr>
      <vt:lpstr>PG Premise</vt:lpstr>
      <vt:lpstr>DQN and PG Comparison</vt:lpstr>
      <vt:lpstr>Outline</vt:lpstr>
      <vt:lpstr>Deep Deterministic Policy Gradient Method (DDPG)</vt:lpstr>
      <vt:lpstr>DDPG Key Features</vt:lpstr>
      <vt:lpstr>Critic Network Structure</vt:lpstr>
      <vt:lpstr>Actor Network Structure</vt:lpstr>
      <vt:lpstr>Target Networks</vt:lpstr>
      <vt:lpstr>Outline</vt:lpstr>
      <vt:lpstr>Implementation</vt:lpstr>
      <vt:lpstr>DDPG Mini-Batch Flowchart</vt:lpstr>
      <vt:lpstr>Simulation</vt:lpstr>
      <vt:lpstr>Three Actors</vt:lpstr>
      <vt:lpstr>Training Parameters</vt:lpstr>
      <vt:lpstr>Reward Assignment</vt:lpstr>
      <vt:lpstr>Demo</vt:lpstr>
      <vt:lpstr>Outline</vt:lpstr>
      <vt:lpstr>X Translation</vt:lpstr>
      <vt:lpstr>X Translation Response</vt:lpstr>
      <vt:lpstr>Y Translation Response</vt:lpstr>
      <vt:lpstr>Rotation Network</vt:lpstr>
      <vt:lpstr>Rotation Network Response</vt:lpstr>
      <vt:lpstr>Combined Response</vt:lpstr>
      <vt:lpstr>Comparison</vt:lpstr>
      <vt:lpstr>Outline</vt:lpstr>
      <vt:lpstr>Conclusion</vt:lpstr>
      <vt:lpstr>Future Work</vt:lpstr>
      <vt:lpstr>Q&amp;A</vt:lpstr>
      <vt:lpstr>Thanks!</vt:lpstr>
      <vt:lpstr>Two Approaches</vt:lpstr>
      <vt:lpstr>Two Approaches Benefits</vt:lpstr>
      <vt:lpstr>Hybrid Approach</vt:lpstr>
      <vt:lpstr>Training Parameters</vt:lpstr>
      <vt:lpstr>Single Actor Network Results</vt:lpstr>
      <vt:lpstr>Single Actor Network Test Reward Close-Up</vt:lpstr>
      <vt:lpstr>Single Actor Network Response</vt:lpstr>
      <vt:lpstr>Single Actor Network Response</vt:lpstr>
      <vt:lpstr>Approach Comparison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322</cp:revision>
  <dcterms:created xsi:type="dcterms:W3CDTF">2015-10-26T20:42:37Z</dcterms:created>
  <dcterms:modified xsi:type="dcterms:W3CDTF">2018-06-08T10:13:02Z</dcterms:modified>
</cp:coreProperties>
</file>